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0" r:id="rId4"/>
    <p:sldId id="258" r:id="rId5"/>
    <p:sldId id="256" r:id="rId6"/>
    <p:sldId id="259" r:id="rId7"/>
  </p:sldIdLst>
  <p:sldSz cx="10477500" cy="381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253" userDrawn="1">
          <p15:clr>
            <a:srgbClr val="A4A3A4"/>
          </p15:clr>
        </p15:guide>
        <p15:guide id="3" orient="horz" pos="1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91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20" y="72"/>
      </p:cViewPr>
      <p:guideLst>
        <p:guide pos="4253"/>
        <p:guide orient="horz" pos="1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図形&#10;&#10;低い精度で自動的に生成された説明">
            <a:extLst>
              <a:ext uri="{FF2B5EF4-FFF2-40B4-BE49-F238E27FC236}">
                <a16:creationId xmlns:a16="http://schemas.microsoft.com/office/drawing/2014/main" xmlns="" id="{1A9CB853-322B-59EF-67A6-A263499D0A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77499" cy="3810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6337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0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78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508041" rtl="0" eaLnBrk="1" latinLnBrk="0" hangingPunct="1">
        <a:lnSpc>
          <a:spcPct val="90000"/>
        </a:lnSpc>
        <a:spcBef>
          <a:spcPct val="0"/>
        </a:spcBef>
        <a:buNone/>
        <a:defRPr kumimoji="1" sz="24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7010" indent="-127010" algn="l" defTabSz="508041" rtl="0" eaLnBrk="1" latinLnBrk="0" hangingPunct="1">
        <a:lnSpc>
          <a:spcPct val="90000"/>
        </a:lnSpc>
        <a:spcBef>
          <a:spcPts val="556"/>
        </a:spcBef>
        <a:buFont typeface="Arial" panose="020B0604020202020204" pitchFamily="34" charset="0"/>
        <a:buChar char="•"/>
        <a:defRPr kumimoji="1" sz="1556" kern="1200">
          <a:solidFill>
            <a:schemeClr val="tx1"/>
          </a:solidFill>
          <a:latin typeface="+mn-lt"/>
          <a:ea typeface="+mn-ea"/>
          <a:cs typeface="+mn-cs"/>
        </a:defRPr>
      </a:lvl1pPr>
      <a:lvl2pPr marL="381030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kumimoji="1" sz="1333" kern="1200">
          <a:solidFill>
            <a:schemeClr val="tx1"/>
          </a:solidFill>
          <a:latin typeface="+mn-lt"/>
          <a:ea typeface="+mn-ea"/>
          <a:cs typeface="+mn-cs"/>
        </a:defRPr>
      </a:lvl2pPr>
      <a:lvl3pPr marL="635051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kumimoji="1" sz="1111" kern="1200">
          <a:solidFill>
            <a:schemeClr val="tx1"/>
          </a:solidFill>
          <a:latin typeface="+mn-lt"/>
          <a:ea typeface="+mn-ea"/>
          <a:cs typeface="+mn-cs"/>
        </a:defRPr>
      </a:lvl3pPr>
      <a:lvl4pPr marL="889071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91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97112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51132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905152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59173" indent="-127010" algn="l" defTabSz="508041" rtl="0" eaLnBrk="1" latinLnBrk="0" hangingPunct="1">
        <a:lnSpc>
          <a:spcPct val="90000"/>
        </a:lnSpc>
        <a:spcBef>
          <a:spcPts val="278"/>
        </a:spcBef>
        <a:buFont typeface="Arial" panose="020B0604020202020204" pitchFamily="34" charset="0"/>
        <a:buChar char="•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8041" rtl="0" eaLnBrk="1" latinLnBrk="0" hangingPunct="1"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020" algn="l" defTabSz="508041" rtl="0" eaLnBrk="1" latinLnBrk="0" hangingPunct="1"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08041" algn="l" defTabSz="508041" rtl="0" eaLnBrk="1" latinLnBrk="0" hangingPunct="1"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2061" algn="l" defTabSz="508041" rtl="0" eaLnBrk="1" latinLnBrk="0" hangingPunct="1"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16081" algn="l" defTabSz="508041" rtl="0" eaLnBrk="1" latinLnBrk="0" hangingPunct="1"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0102" algn="l" defTabSz="508041" rtl="0" eaLnBrk="1" latinLnBrk="0" hangingPunct="1"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122" algn="l" defTabSz="508041" rtl="0" eaLnBrk="1" latinLnBrk="0" hangingPunct="1"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78142" algn="l" defTabSz="508041" rtl="0" eaLnBrk="1" latinLnBrk="0" hangingPunct="1"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32163" algn="l" defTabSz="508041" rtl="0" eaLnBrk="1" latinLnBrk="0" hangingPunct="1"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0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xmlns="" id="{F1DDAC27-E5AA-D2B3-EFB3-C5F146389AF0}"/>
              </a:ext>
            </a:extLst>
          </p:cNvPr>
          <p:cNvSpPr/>
          <p:nvPr/>
        </p:nvSpPr>
        <p:spPr>
          <a:xfrm flipH="1">
            <a:off x="7308375" y="4086820"/>
            <a:ext cx="2437201" cy="1267234"/>
          </a:xfrm>
          <a:prstGeom prst="wedgeRectCallout">
            <a:avLst>
              <a:gd name="adj1" fmla="val 70354"/>
              <a:gd name="adj2" fmla="val -184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このガイドより右エリアは「出動情報」が入るため、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画像や文字が超えないようにしてください。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6005" cy="3810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140151" y="108527"/>
            <a:ext cx="928139" cy="35929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令和</a:t>
            </a:r>
            <a:r>
              <a:rPr kumimoji="1" lang="en-US" altLang="ja-JP" b="1" dirty="0" smtClean="0">
                <a:solidFill>
                  <a:schemeClr val="bg1"/>
                </a:solidFill>
              </a:rPr>
              <a:t>6</a:t>
            </a:r>
            <a:r>
              <a:rPr kumimoji="1" lang="ja-JP" altLang="en-US" b="1" dirty="0" smtClean="0">
                <a:solidFill>
                  <a:schemeClr val="bg1"/>
                </a:solidFill>
              </a:rPr>
              <a:t>年度　新規採用職員募集中</a:t>
            </a:r>
            <a:endParaRPr kumimoji="1" lang="en-US" altLang="ja-JP" b="1" dirty="0" smtClean="0">
              <a:solidFill>
                <a:schemeClr val="bg1"/>
              </a:solidFill>
            </a:endParaRPr>
          </a:p>
          <a:p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sz="1200" dirty="0" smtClean="0">
                <a:solidFill>
                  <a:schemeClr val="bg1"/>
                </a:solidFill>
              </a:rPr>
              <a:t>　　</a:t>
            </a:r>
            <a:r>
              <a:rPr kumimoji="1" lang="ja-JP" altLang="en-US" sz="1200" b="1" dirty="0" smtClean="0">
                <a:solidFill>
                  <a:schemeClr val="bg1"/>
                </a:solidFill>
              </a:rPr>
              <a:t>募集ページへは画像をクリックして下さい。</a:t>
            </a:r>
            <a:endParaRPr kumimoji="1" lang="ja-JP" alt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00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0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xmlns="" id="{F1DDAC27-E5AA-D2B3-EFB3-C5F146389AF0}"/>
              </a:ext>
            </a:extLst>
          </p:cNvPr>
          <p:cNvSpPr/>
          <p:nvPr/>
        </p:nvSpPr>
        <p:spPr>
          <a:xfrm flipH="1">
            <a:off x="7308375" y="4086820"/>
            <a:ext cx="2437201" cy="1267234"/>
          </a:xfrm>
          <a:prstGeom prst="wedgeRectCallout">
            <a:avLst>
              <a:gd name="adj1" fmla="val 70354"/>
              <a:gd name="adj2" fmla="val -184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このガイドより右エリアは「出動情報」が入るため、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画像や文字が超えないようにしてください。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4708"/>
            <a:ext cx="6749591" cy="248529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00299" y="382954"/>
            <a:ext cx="6549292" cy="68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b="1" dirty="0">
                <a:solidFill>
                  <a:schemeClr val="bg1"/>
                </a:solidFill>
              </a:rPr>
              <a:t>　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pPr>
              <a:lnSpc>
                <a:spcPts val="1000"/>
              </a:lnSpc>
            </a:pPr>
            <a:r>
              <a:rPr kumimoji="1" lang="ja-JP" altLang="en-US" b="1" dirty="0">
                <a:solidFill>
                  <a:schemeClr val="bg1"/>
                </a:solidFill>
              </a:rPr>
              <a:t>あらゆる災害に対し、安全、確実、迅速に任務を遂行する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>
              <a:lnSpc>
                <a:spcPts val="1000"/>
              </a:lnSpc>
            </a:pPr>
            <a:endParaRPr kumimoji="1" lang="en-US" altLang="ja-JP" dirty="0">
              <a:solidFill>
                <a:schemeClr val="bg1"/>
              </a:solidFill>
            </a:endParaRPr>
          </a:p>
          <a:p>
            <a:pPr>
              <a:lnSpc>
                <a:spcPts val="1000"/>
              </a:lnSpc>
            </a:pPr>
            <a:r>
              <a:rPr kumimoji="1" lang="ja-JP" altLang="en-US" sz="1600" dirty="0">
                <a:solidFill>
                  <a:schemeClr val="bg1"/>
                </a:solidFill>
              </a:rPr>
              <a:t>　　　　　　　　　　　　　　　　　　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伊万里</a:t>
            </a:r>
            <a:r>
              <a:rPr kumimoji="1" lang="ja-JP" altLang="en-US" sz="1400" dirty="0">
                <a:solidFill>
                  <a:schemeClr val="bg1"/>
                </a:solidFill>
              </a:rPr>
              <a:t>・有田消防本部　救助隊</a:t>
            </a:r>
            <a:endParaRPr kumimoji="1" lang="en-US" altLang="ja-JP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76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0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xmlns="" id="{F1DDAC27-E5AA-D2B3-EFB3-C5F146389AF0}"/>
              </a:ext>
            </a:extLst>
          </p:cNvPr>
          <p:cNvSpPr/>
          <p:nvPr/>
        </p:nvSpPr>
        <p:spPr>
          <a:xfrm flipH="1">
            <a:off x="7308375" y="4086820"/>
            <a:ext cx="2437201" cy="1267234"/>
          </a:xfrm>
          <a:prstGeom prst="wedgeRectCallout">
            <a:avLst>
              <a:gd name="adj1" fmla="val 70354"/>
              <a:gd name="adj2" fmla="val -184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このガイドより右エリアは「出動情報」が入るため、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画像や文字が超えないようにしてください。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1" r="28269"/>
          <a:stretch/>
        </p:blipFill>
        <p:spPr>
          <a:xfrm>
            <a:off x="-1" y="815360"/>
            <a:ext cx="1227910" cy="3011308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1" t="291" r="-25" b="-291"/>
          <a:stretch/>
        </p:blipFill>
        <p:spPr>
          <a:xfrm>
            <a:off x="1227909" y="815360"/>
            <a:ext cx="3752079" cy="301130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3" t="16414" r="30161" b="7828"/>
          <a:stretch/>
        </p:blipFill>
        <p:spPr>
          <a:xfrm>
            <a:off x="4766869" y="815359"/>
            <a:ext cx="1980780" cy="301130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48048" y="106865"/>
            <a:ext cx="6549292" cy="68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b="1" dirty="0">
                <a:solidFill>
                  <a:schemeClr val="bg1"/>
                </a:solidFill>
              </a:rPr>
              <a:t>　</a:t>
            </a:r>
            <a:endParaRPr kumimoji="1" lang="en-US" altLang="ja-JP" b="1" dirty="0">
              <a:solidFill>
                <a:schemeClr val="bg1"/>
              </a:solidFill>
            </a:endParaRPr>
          </a:p>
          <a:p>
            <a:pPr>
              <a:lnSpc>
                <a:spcPts val="1000"/>
              </a:lnSpc>
            </a:pPr>
            <a:r>
              <a:rPr kumimoji="1" lang="ja-JP" altLang="en-US" b="1" dirty="0">
                <a:solidFill>
                  <a:schemeClr val="bg1"/>
                </a:solidFill>
              </a:rPr>
              <a:t>あらゆる災害に対し、安全、確実、迅速に任務を遂行する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>
              <a:lnSpc>
                <a:spcPts val="1000"/>
              </a:lnSpc>
            </a:pPr>
            <a:endParaRPr kumimoji="1" lang="en-US" altLang="ja-JP" dirty="0">
              <a:solidFill>
                <a:schemeClr val="bg1"/>
              </a:solidFill>
            </a:endParaRPr>
          </a:p>
          <a:p>
            <a:pPr>
              <a:lnSpc>
                <a:spcPts val="1000"/>
              </a:lnSpc>
            </a:pPr>
            <a:r>
              <a:rPr kumimoji="1" lang="ja-JP" altLang="en-US" sz="1600" dirty="0">
                <a:solidFill>
                  <a:schemeClr val="bg1"/>
                </a:solidFill>
              </a:rPr>
              <a:t>　　　　　　　　　　　　　　　　　　</a:t>
            </a:r>
            <a:r>
              <a:rPr kumimoji="1" lang="ja-JP" altLang="en-US" sz="1400" dirty="0" smtClean="0">
                <a:solidFill>
                  <a:schemeClr val="bg1"/>
                </a:solidFill>
              </a:rPr>
              <a:t>伊万里</a:t>
            </a:r>
            <a:r>
              <a:rPr kumimoji="1" lang="ja-JP" altLang="en-US" sz="1400" dirty="0">
                <a:solidFill>
                  <a:schemeClr val="bg1"/>
                </a:solidFill>
              </a:rPr>
              <a:t>・有田消防本部　救助隊</a:t>
            </a:r>
            <a:endParaRPr kumimoji="1" lang="en-US" altLang="ja-JP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9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0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xmlns="" id="{D1F85AD7-E1C0-0D7B-A8F6-0536C282F72C}"/>
              </a:ext>
            </a:extLst>
          </p:cNvPr>
          <p:cNvSpPr txBox="1"/>
          <p:nvPr/>
        </p:nvSpPr>
        <p:spPr>
          <a:xfrm>
            <a:off x="5503096" y="0"/>
            <a:ext cx="1107996" cy="3572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ja-JP" altLang="en-US" sz="2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一連の確かな所作で無災害</a:t>
            </a:r>
          </a:p>
          <a:p>
            <a:pPr algn="r">
              <a:lnSpc>
                <a:spcPct val="150000"/>
              </a:lnSpc>
            </a:pPr>
            <a:r>
              <a:rPr kumimoji="1" lang="ja-JP" altLang="en-US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	</a:t>
            </a:r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伊万里・有田消防本部　予防課</a:t>
            </a:r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xmlns="" id="{334DE787-E006-97F4-FC38-9EB308AFB13F}"/>
              </a:ext>
            </a:extLst>
          </p:cNvPr>
          <p:cNvSpPr/>
          <p:nvPr/>
        </p:nvSpPr>
        <p:spPr>
          <a:xfrm flipH="1">
            <a:off x="4206637" y="4086820"/>
            <a:ext cx="2064226" cy="834096"/>
          </a:xfrm>
          <a:prstGeom prst="wedgeRectCallout">
            <a:avLst>
              <a:gd name="adj1" fmla="val -30982"/>
              <a:gd name="adj2" fmla="val -835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文字写真が入る場合</a:t>
            </a:r>
            <a:endParaRPr kumimoji="1"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文字はテキストボックスで入力します。</a:t>
            </a:r>
          </a:p>
        </p:txBody>
      </p:sp>
      <p:pic>
        <p:nvPicPr>
          <p:cNvPr id="3" name="図 2" descr="屋外, 若い, 男, 乗る が含まれている画像&#10;&#10;自動的に生成された説明">
            <a:extLst>
              <a:ext uri="{FF2B5EF4-FFF2-40B4-BE49-F238E27FC236}">
                <a16:creationId xmlns:a16="http://schemas.microsoft.com/office/drawing/2014/main" xmlns="" id="{32F3D40F-D6CA-742C-3A13-596E78E040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000"/>
          <a:stretch/>
        </p:blipFill>
        <p:spPr>
          <a:xfrm>
            <a:off x="1" y="0"/>
            <a:ext cx="523874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73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00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トラック, ボート, ケーキ, 男 が含まれている画像&#10;&#10;自動的に生成された説明">
            <a:extLst>
              <a:ext uri="{FF2B5EF4-FFF2-40B4-BE49-F238E27FC236}">
                <a16:creationId xmlns:a16="http://schemas.microsoft.com/office/drawing/2014/main" xmlns="" id="{2AAD1010-8C1D-1E28-A093-7C861A898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77499" cy="3810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298257CA-159E-E759-8068-A7927DC0EC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250" r="285"/>
          <a:stretch/>
        </p:blipFill>
        <p:spPr>
          <a:xfrm>
            <a:off x="6815781" y="3653"/>
            <a:ext cx="3618702" cy="3800475"/>
          </a:xfrm>
          <a:prstGeom prst="rect">
            <a:avLst/>
          </a:prstGeom>
        </p:spPr>
      </p:pic>
      <p:pic>
        <p:nvPicPr>
          <p:cNvPr id="11" name="図 10" descr="図形&#10;&#10;低い精度で自動的に生成された説明">
            <a:extLst>
              <a:ext uri="{FF2B5EF4-FFF2-40B4-BE49-F238E27FC236}">
                <a16:creationId xmlns:a16="http://schemas.microsoft.com/office/drawing/2014/main" xmlns="" id="{24E66A29-BC32-5A76-6D48-54B4B3E2A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3825"/>
            <a:ext cx="10477499" cy="381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xmlns="" id="{116D0459-6DEA-624E-027C-23B707835117}"/>
              </a:ext>
            </a:extLst>
          </p:cNvPr>
          <p:cNvSpPr/>
          <p:nvPr/>
        </p:nvSpPr>
        <p:spPr>
          <a:xfrm>
            <a:off x="3893969" y="4408597"/>
            <a:ext cx="2268667" cy="1179094"/>
          </a:xfrm>
          <a:prstGeom prst="wedgeRectCallout">
            <a:avLst>
              <a:gd name="adj1" fmla="val 74833"/>
              <a:gd name="adj2" fmla="val -933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</a:rPr>
              <a:t>ガイドがずれた場合は、この画像の線にガイドを合わせて下さい。</a:t>
            </a:r>
          </a:p>
        </p:txBody>
      </p:sp>
    </p:spTree>
    <p:extLst>
      <p:ext uri="{BB962C8B-B14F-4D97-AF65-F5344CB8AC3E}">
        <p14:creationId xmlns:p14="http://schemas.microsoft.com/office/powerpoint/2010/main" val="299676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52353" cy="3810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981274" y="580534"/>
            <a:ext cx="523220" cy="282254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dist"/>
            <a:r>
              <a:rPr kumimoji="1" lang="ja-JP" altLang="en-US" sz="2200" dirty="0" smtClean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秋の火災予防週間</a:t>
            </a:r>
            <a:endParaRPr kumimoji="1" lang="ja-JP" altLang="en-US" sz="2200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3959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115</Words>
  <Application>Microsoft Office PowerPoint</Application>
  <PresentationFormat>ユーザー設定</PresentationFormat>
  <Paragraphs>23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2" baseType="lpstr">
      <vt:lpstr>ＭＳ Ｐゴシック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内田あけみ</dc:creator>
  <cp:lastModifiedBy>水田 智博</cp:lastModifiedBy>
  <cp:revision>32</cp:revision>
  <dcterms:created xsi:type="dcterms:W3CDTF">2022-06-08T02:43:43Z</dcterms:created>
  <dcterms:modified xsi:type="dcterms:W3CDTF">2024-07-08T02:26:33Z</dcterms:modified>
</cp:coreProperties>
</file>